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60" r:id="rId7"/>
    <p:sldId id="261" r:id="rId8"/>
    <p:sldId id="262" r:id="rId9"/>
    <p:sldId id="263" r:id="rId10"/>
    <p:sldId id="259" r:id="rId11"/>
    <p:sldId id="267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22A71-F34F-4352-8B46-E59B009E707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ABD54D-E06B-4A04-900D-288566223F77}">
      <dgm:prSet/>
      <dgm:spPr/>
      <dgm:t>
        <a:bodyPr/>
        <a:lstStyle/>
        <a:p>
          <a:r>
            <a:rPr lang="es-ES"/>
            <a:t>Limpieza </a:t>
          </a:r>
          <a:r>
            <a:rPr lang="es-ES">
              <a:sym typeface="Wingdings" panose="05000000000000000000" pitchFamily="2" charset="2"/>
            </a:rPr>
            <a:t></a:t>
          </a:r>
          <a:r>
            <a:rPr lang="es-ES"/>
            <a:t> </a:t>
          </a:r>
          <a:endParaRPr lang="en-US"/>
        </a:p>
      </dgm:t>
    </dgm:pt>
    <dgm:pt modelId="{7BF28E2A-65B8-4B4F-ABCF-624E967FE574}" type="parTrans" cxnId="{8E3ADC52-BFC2-4C05-B97F-7DC284F8906D}">
      <dgm:prSet/>
      <dgm:spPr/>
      <dgm:t>
        <a:bodyPr/>
        <a:lstStyle/>
        <a:p>
          <a:endParaRPr lang="en-US"/>
        </a:p>
      </dgm:t>
    </dgm:pt>
    <dgm:pt modelId="{81664F5A-35E3-4FD2-81EE-ED17A5BD4B2E}" type="sibTrans" cxnId="{8E3ADC52-BFC2-4C05-B97F-7DC284F8906D}">
      <dgm:prSet/>
      <dgm:spPr/>
      <dgm:t>
        <a:bodyPr/>
        <a:lstStyle/>
        <a:p>
          <a:endParaRPr lang="en-US"/>
        </a:p>
      </dgm:t>
    </dgm:pt>
    <dgm:pt modelId="{BAB5C5EA-C2AB-49D9-A570-C3CD6B05E141}">
      <dgm:prSet/>
      <dgm:spPr/>
      <dgm:t>
        <a:bodyPr/>
        <a:lstStyle/>
        <a:p>
          <a:r>
            <a:rPr lang="es-ES" dirty="0"/>
            <a:t>En R hay librerías. Por ejemplo “TM”</a:t>
          </a:r>
          <a:endParaRPr lang="en-US" dirty="0"/>
        </a:p>
      </dgm:t>
    </dgm:pt>
    <dgm:pt modelId="{95731FD7-A8DE-4F77-9251-918EC03ABA8C}" type="parTrans" cxnId="{16FEE3FE-BD5E-46D9-9BC4-4D4CEFDA92C1}">
      <dgm:prSet/>
      <dgm:spPr/>
      <dgm:t>
        <a:bodyPr/>
        <a:lstStyle/>
        <a:p>
          <a:endParaRPr lang="en-US"/>
        </a:p>
      </dgm:t>
    </dgm:pt>
    <dgm:pt modelId="{897BEA62-0A58-43BD-BD09-1283148C40F9}" type="sibTrans" cxnId="{16FEE3FE-BD5E-46D9-9BC4-4D4CEFDA92C1}">
      <dgm:prSet/>
      <dgm:spPr/>
      <dgm:t>
        <a:bodyPr/>
        <a:lstStyle/>
        <a:p>
          <a:endParaRPr lang="en-US"/>
        </a:p>
      </dgm:t>
    </dgm:pt>
    <dgm:pt modelId="{0744A568-A6BE-4E4C-88F2-E5158CC2506B}">
      <dgm:prSet/>
      <dgm:spPr/>
      <dgm:t>
        <a:bodyPr/>
        <a:lstStyle/>
        <a:p>
          <a:r>
            <a:rPr lang="es-ES"/>
            <a:t>Funciones de R con Expresiones regulares (18/02)</a:t>
          </a:r>
          <a:endParaRPr lang="en-US"/>
        </a:p>
      </dgm:t>
    </dgm:pt>
    <dgm:pt modelId="{7E3883E4-6431-4217-8B08-A1A1396CE661}" type="parTrans" cxnId="{F2CAB64F-241A-4EA1-B160-BC7B43B6B741}">
      <dgm:prSet/>
      <dgm:spPr/>
      <dgm:t>
        <a:bodyPr/>
        <a:lstStyle/>
        <a:p>
          <a:endParaRPr lang="en-US"/>
        </a:p>
      </dgm:t>
    </dgm:pt>
    <dgm:pt modelId="{8A2D31AA-DDEC-44B7-B4A4-5CF59952D8FC}" type="sibTrans" cxnId="{F2CAB64F-241A-4EA1-B160-BC7B43B6B741}">
      <dgm:prSet/>
      <dgm:spPr/>
      <dgm:t>
        <a:bodyPr/>
        <a:lstStyle/>
        <a:p>
          <a:endParaRPr lang="en-US"/>
        </a:p>
      </dgm:t>
    </dgm:pt>
    <dgm:pt modelId="{CA0E79F3-1F63-4CFC-BB72-27A555A6D008}">
      <dgm:prSet/>
      <dgm:spPr/>
      <dgm:t>
        <a:bodyPr/>
        <a:lstStyle/>
        <a:p>
          <a:r>
            <a:rPr lang="es-ES"/>
            <a:t>Proceso </a:t>
          </a:r>
          <a:r>
            <a:rPr lang="es-ES">
              <a:sym typeface="Wingdings" panose="05000000000000000000" pitchFamily="2" charset="2"/>
            </a:rPr>
            <a:t></a:t>
          </a:r>
          <a:r>
            <a:rPr lang="es-ES"/>
            <a:t> </a:t>
          </a:r>
          <a:endParaRPr lang="en-US"/>
        </a:p>
      </dgm:t>
    </dgm:pt>
    <dgm:pt modelId="{1208C44E-DE1C-43FC-9DA4-AEC720C4696C}" type="parTrans" cxnId="{EDF3FB13-8332-43D7-A85B-7048C35D3ABC}">
      <dgm:prSet/>
      <dgm:spPr/>
      <dgm:t>
        <a:bodyPr/>
        <a:lstStyle/>
        <a:p>
          <a:endParaRPr lang="en-US"/>
        </a:p>
      </dgm:t>
    </dgm:pt>
    <dgm:pt modelId="{ED8E5ACA-0B90-44E5-B5A3-07EC5253B357}" type="sibTrans" cxnId="{EDF3FB13-8332-43D7-A85B-7048C35D3ABC}">
      <dgm:prSet/>
      <dgm:spPr/>
      <dgm:t>
        <a:bodyPr/>
        <a:lstStyle/>
        <a:p>
          <a:endParaRPr lang="en-US"/>
        </a:p>
      </dgm:t>
    </dgm:pt>
    <dgm:pt modelId="{07BE0A07-D8E5-40D1-BF77-E681D50CD759}">
      <dgm:prSet/>
      <dgm:spPr/>
      <dgm:t>
        <a:bodyPr/>
        <a:lstStyle/>
        <a:p>
          <a:r>
            <a:rPr lang="es-ES"/>
            <a:t>Visualización (Taller de Tableau)</a:t>
          </a:r>
          <a:endParaRPr lang="en-US"/>
        </a:p>
      </dgm:t>
    </dgm:pt>
    <dgm:pt modelId="{CF041770-039F-4D9F-815D-45C9C9C0138B}" type="parTrans" cxnId="{791CB142-5B79-44E7-B217-BAD277130DEE}">
      <dgm:prSet/>
      <dgm:spPr/>
      <dgm:t>
        <a:bodyPr/>
        <a:lstStyle/>
        <a:p>
          <a:endParaRPr lang="en-US"/>
        </a:p>
      </dgm:t>
    </dgm:pt>
    <dgm:pt modelId="{97308DFC-B5B6-4EB2-823D-5D96CDF5739F}" type="sibTrans" cxnId="{791CB142-5B79-44E7-B217-BAD277130DEE}">
      <dgm:prSet/>
      <dgm:spPr/>
      <dgm:t>
        <a:bodyPr/>
        <a:lstStyle/>
        <a:p>
          <a:endParaRPr lang="en-US"/>
        </a:p>
      </dgm:t>
    </dgm:pt>
    <dgm:pt modelId="{D23D7A66-AE89-409E-908A-77D656C9A550}">
      <dgm:prSet/>
      <dgm:spPr/>
      <dgm:t>
        <a:bodyPr/>
        <a:lstStyle/>
        <a:p>
          <a:r>
            <a:rPr lang="es-ES"/>
            <a:t>Análisis textual</a:t>
          </a:r>
          <a:endParaRPr lang="en-US"/>
        </a:p>
      </dgm:t>
    </dgm:pt>
    <dgm:pt modelId="{35D089B2-2A5E-4FE8-9029-970949244E1A}" type="parTrans" cxnId="{AF2BDDEF-FB40-4D56-BB26-9ABB372216F6}">
      <dgm:prSet/>
      <dgm:spPr/>
      <dgm:t>
        <a:bodyPr/>
        <a:lstStyle/>
        <a:p>
          <a:endParaRPr lang="en-US"/>
        </a:p>
      </dgm:t>
    </dgm:pt>
    <dgm:pt modelId="{84EA0B29-3D88-4DA4-8259-3CBF1DA7180B}" type="sibTrans" cxnId="{AF2BDDEF-FB40-4D56-BB26-9ABB372216F6}">
      <dgm:prSet/>
      <dgm:spPr/>
      <dgm:t>
        <a:bodyPr/>
        <a:lstStyle/>
        <a:p>
          <a:endParaRPr lang="en-US"/>
        </a:p>
      </dgm:t>
    </dgm:pt>
    <dgm:pt modelId="{35B23C01-9B6A-4F43-A26F-9E739792F54D}">
      <dgm:prSet/>
      <dgm:spPr/>
      <dgm:t>
        <a:bodyPr/>
        <a:lstStyle/>
        <a:p>
          <a:r>
            <a:rPr lang="es-ES"/>
            <a:t>Análisis de sentimientos</a:t>
          </a:r>
          <a:endParaRPr lang="en-US"/>
        </a:p>
      </dgm:t>
    </dgm:pt>
    <dgm:pt modelId="{AAF8CDF0-BB24-4BF0-ADA9-7214EC43F172}" type="parTrans" cxnId="{5FB8B1CA-CB86-44A3-B090-C27A27EA0B2F}">
      <dgm:prSet/>
      <dgm:spPr/>
      <dgm:t>
        <a:bodyPr/>
        <a:lstStyle/>
        <a:p>
          <a:endParaRPr lang="en-US"/>
        </a:p>
      </dgm:t>
    </dgm:pt>
    <dgm:pt modelId="{8A3BB85C-4BEE-4048-A2A5-10978F0FA0D6}" type="sibTrans" cxnId="{5FB8B1CA-CB86-44A3-B090-C27A27EA0B2F}">
      <dgm:prSet/>
      <dgm:spPr/>
      <dgm:t>
        <a:bodyPr/>
        <a:lstStyle/>
        <a:p>
          <a:endParaRPr lang="en-US"/>
        </a:p>
      </dgm:t>
    </dgm:pt>
    <dgm:pt modelId="{6D7F1AB1-C882-40A6-8991-A42D029EB70E}">
      <dgm:prSet/>
      <dgm:spPr/>
      <dgm:t>
        <a:bodyPr/>
        <a:lstStyle/>
        <a:p>
          <a:r>
            <a:rPr lang="es-ES"/>
            <a:t>Comparación de perfiles</a:t>
          </a:r>
          <a:endParaRPr lang="en-US"/>
        </a:p>
      </dgm:t>
    </dgm:pt>
    <dgm:pt modelId="{DE6B3E55-EFE9-4ED0-A8C8-8DE0BB900972}" type="parTrans" cxnId="{8459D304-342A-451A-B4CC-1C2CAB5E268A}">
      <dgm:prSet/>
      <dgm:spPr/>
      <dgm:t>
        <a:bodyPr/>
        <a:lstStyle/>
        <a:p>
          <a:endParaRPr lang="en-US"/>
        </a:p>
      </dgm:t>
    </dgm:pt>
    <dgm:pt modelId="{3C5D9482-E224-4FCF-B225-F642F731CFF6}" type="sibTrans" cxnId="{8459D304-342A-451A-B4CC-1C2CAB5E268A}">
      <dgm:prSet/>
      <dgm:spPr/>
      <dgm:t>
        <a:bodyPr/>
        <a:lstStyle/>
        <a:p>
          <a:endParaRPr lang="en-US"/>
        </a:p>
      </dgm:t>
    </dgm:pt>
    <dgm:pt modelId="{FDEA5397-85D8-436C-AC21-952F06F9B8BD}" type="pres">
      <dgm:prSet presAssocID="{46E22A71-F34F-4352-8B46-E59B009E7073}" presName="linear" presStyleCnt="0">
        <dgm:presLayoutVars>
          <dgm:animLvl val="lvl"/>
          <dgm:resizeHandles val="exact"/>
        </dgm:presLayoutVars>
      </dgm:prSet>
      <dgm:spPr/>
    </dgm:pt>
    <dgm:pt modelId="{6135BD41-E5EE-469A-B4BD-813461AEB679}" type="pres">
      <dgm:prSet presAssocID="{3BABD54D-E06B-4A04-900D-288566223F7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30EB912-D074-4ED2-8B8A-8051BA091DBD}" type="pres">
      <dgm:prSet presAssocID="{3BABD54D-E06B-4A04-900D-288566223F77}" presName="childText" presStyleLbl="revTx" presStyleIdx="0" presStyleCnt="2">
        <dgm:presLayoutVars>
          <dgm:bulletEnabled val="1"/>
        </dgm:presLayoutVars>
      </dgm:prSet>
      <dgm:spPr/>
    </dgm:pt>
    <dgm:pt modelId="{004D1BCC-4FB3-47BE-89F0-29A491A2C591}" type="pres">
      <dgm:prSet presAssocID="{CA0E79F3-1F63-4CFC-BB72-27A555A6D00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4795373-12E6-4E45-AA92-93AE52920D66}" type="pres">
      <dgm:prSet presAssocID="{CA0E79F3-1F63-4CFC-BB72-27A555A6D00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A5EA202-1691-4CB8-A8BA-830076EE82B3}" type="presOf" srcId="{35B23C01-9B6A-4F43-A26F-9E739792F54D}" destId="{14795373-12E6-4E45-AA92-93AE52920D66}" srcOrd="0" destOrd="2" presId="urn:microsoft.com/office/officeart/2005/8/layout/vList2"/>
    <dgm:cxn modelId="{8459D304-342A-451A-B4CC-1C2CAB5E268A}" srcId="{CA0E79F3-1F63-4CFC-BB72-27A555A6D008}" destId="{6D7F1AB1-C882-40A6-8991-A42D029EB70E}" srcOrd="3" destOrd="0" parTransId="{DE6B3E55-EFE9-4ED0-A8C8-8DE0BB900972}" sibTransId="{3C5D9482-E224-4FCF-B225-F642F731CFF6}"/>
    <dgm:cxn modelId="{968D1C07-9166-4FDD-975E-E2EE162B1E45}" type="presOf" srcId="{6D7F1AB1-C882-40A6-8991-A42D029EB70E}" destId="{14795373-12E6-4E45-AA92-93AE52920D66}" srcOrd="0" destOrd="3" presId="urn:microsoft.com/office/officeart/2005/8/layout/vList2"/>
    <dgm:cxn modelId="{533ED20F-BAC2-42CC-AABB-FBCD97F26E2B}" type="presOf" srcId="{0744A568-A6BE-4E4C-88F2-E5158CC2506B}" destId="{430EB912-D074-4ED2-8B8A-8051BA091DBD}" srcOrd="0" destOrd="1" presId="urn:microsoft.com/office/officeart/2005/8/layout/vList2"/>
    <dgm:cxn modelId="{EDF3FB13-8332-43D7-A85B-7048C35D3ABC}" srcId="{46E22A71-F34F-4352-8B46-E59B009E7073}" destId="{CA0E79F3-1F63-4CFC-BB72-27A555A6D008}" srcOrd="1" destOrd="0" parTransId="{1208C44E-DE1C-43FC-9DA4-AEC720C4696C}" sibTransId="{ED8E5ACA-0B90-44E5-B5A3-07EC5253B357}"/>
    <dgm:cxn modelId="{A0806937-C6E4-46ED-8279-F308F945A494}" type="presOf" srcId="{D23D7A66-AE89-409E-908A-77D656C9A550}" destId="{14795373-12E6-4E45-AA92-93AE52920D66}" srcOrd="0" destOrd="1" presId="urn:microsoft.com/office/officeart/2005/8/layout/vList2"/>
    <dgm:cxn modelId="{791CB142-5B79-44E7-B217-BAD277130DEE}" srcId="{CA0E79F3-1F63-4CFC-BB72-27A555A6D008}" destId="{07BE0A07-D8E5-40D1-BF77-E681D50CD759}" srcOrd="0" destOrd="0" parTransId="{CF041770-039F-4D9F-815D-45C9C9C0138B}" sibTransId="{97308DFC-B5B6-4EB2-823D-5D96CDF5739F}"/>
    <dgm:cxn modelId="{24CCDE44-67A8-4BD6-82BC-B00E724399DB}" type="presOf" srcId="{BAB5C5EA-C2AB-49D9-A570-C3CD6B05E141}" destId="{430EB912-D074-4ED2-8B8A-8051BA091DBD}" srcOrd="0" destOrd="0" presId="urn:microsoft.com/office/officeart/2005/8/layout/vList2"/>
    <dgm:cxn modelId="{F2CAB64F-241A-4EA1-B160-BC7B43B6B741}" srcId="{3BABD54D-E06B-4A04-900D-288566223F77}" destId="{0744A568-A6BE-4E4C-88F2-E5158CC2506B}" srcOrd="1" destOrd="0" parTransId="{7E3883E4-6431-4217-8B08-A1A1396CE661}" sibTransId="{8A2D31AA-DDEC-44B7-B4A4-5CF59952D8FC}"/>
    <dgm:cxn modelId="{8E3ADC52-BFC2-4C05-B97F-7DC284F8906D}" srcId="{46E22A71-F34F-4352-8B46-E59B009E7073}" destId="{3BABD54D-E06B-4A04-900D-288566223F77}" srcOrd="0" destOrd="0" parTransId="{7BF28E2A-65B8-4B4F-ABCF-624E967FE574}" sibTransId="{81664F5A-35E3-4FD2-81EE-ED17A5BD4B2E}"/>
    <dgm:cxn modelId="{C8197295-7A1C-4C2B-BB70-D2A33B1FCDDB}" type="presOf" srcId="{07BE0A07-D8E5-40D1-BF77-E681D50CD759}" destId="{14795373-12E6-4E45-AA92-93AE52920D66}" srcOrd="0" destOrd="0" presId="urn:microsoft.com/office/officeart/2005/8/layout/vList2"/>
    <dgm:cxn modelId="{AA95859A-28F1-47F6-B6E2-C0B9CB53BC82}" type="presOf" srcId="{CA0E79F3-1F63-4CFC-BB72-27A555A6D008}" destId="{004D1BCC-4FB3-47BE-89F0-29A491A2C591}" srcOrd="0" destOrd="0" presId="urn:microsoft.com/office/officeart/2005/8/layout/vList2"/>
    <dgm:cxn modelId="{E226119B-FF89-45A1-A178-1AA6D51EB4F0}" type="presOf" srcId="{46E22A71-F34F-4352-8B46-E59B009E7073}" destId="{FDEA5397-85D8-436C-AC21-952F06F9B8BD}" srcOrd="0" destOrd="0" presId="urn:microsoft.com/office/officeart/2005/8/layout/vList2"/>
    <dgm:cxn modelId="{449B4DBF-6902-4B9D-B1B1-705C1EDAB75E}" type="presOf" srcId="{3BABD54D-E06B-4A04-900D-288566223F77}" destId="{6135BD41-E5EE-469A-B4BD-813461AEB679}" srcOrd="0" destOrd="0" presId="urn:microsoft.com/office/officeart/2005/8/layout/vList2"/>
    <dgm:cxn modelId="{5FB8B1CA-CB86-44A3-B090-C27A27EA0B2F}" srcId="{CA0E79F3-1F63-4CFC-BB72-27A555A6D008}" destId="{35B23C01-9B6A-4F43-A26F-9E739792F54D}" srcOrd="2" destOrd="0" parTransId="{AAF8CDF0-BB24-4BF0-ADA9-7214EC43F172}" sibTransId="{8A3BB85C-4BEE-4048-A2A5-10978F0FA0D6}"/>
    <dgm:cxn modelId="{AF2BDDEF-FB40-4D56-BB26-9ABB372216F6}" srcId="{CA0E79F3-1F63-4CFC-BB72-27A555A6D008}" destId="{D23D7A66-AE89-409E-908A-77D656C9A550}" srcOrd="1" destOrd="0" parTransId="{35D089B2-2A5E-4FE8-9029-970949244E1A}" sibTransId="{84EA0B29-3D88-4DA4-8259-3CBF1DA7180B}"/>
    <dgm:cxn modelId="{16FEE3FE-BD5E-46D9-9BC4-4D4CEFDA92C1}" srcId="{3BABD54D-E06B-4A04-900D-288566223F77}" destId="{BAB5C5EA-C2AB-49D9-A570-C3CD6B05E141}" srcOrd="0" destOrd="0" parTransId="{95731FD7-A8DE-4F77-9251-918EC03ABA8C}" sibTransId="{897BEA62-0A58-43BD-BD09-1283148C40F9}"/>
    <dgm:cxn modelId="{5DAF809B-0FCF-4671-A5A6-FE76A8D7C2E9}" type="presParOf" srcId="{FDEA5397-85D8-436C-AC21-952F06F9B8BD}" destId="{6135BD41-E5EE-469A-B4BD-813461AEB679}" srcOrd="0" destOrd="0" presId="urn:microsoft.com/office/officeart/2005/8/layout/vList2"/>
    <dgm:cxn modelId="{4EB17B45-2836-4535-8BE1-67E32B9A5D8A}" type="presParOf" srcId="{FDEA5397-85D8-436C-AC21-952F06F9B8BD}" destId="{430EB912-D074-4ED2-8B8A-8051BA091DBD}" srcOrd="1" destOrd="0" presId="urn:microsoft.com/office/officeart/2005/8/layout/vList2"/>
    <dgm:cxn modelId="{8EB27E7B-C747-4152-B5BB-2ABFD9EC3E7C}" type="presParOf" srcId="{FDEA5397-85D8-436C-AC21-952F06F9B8BD}" destId="{004D1BCC-4FB3-47BE-89F0-29A491A2C591}" srcOrd="2" destOrd="0" presId="urn:microsoft.com/office/officeart/2005/8/layout/vList2"/>
    <dgm:cxn modelId="{2F01D167-4D83-4A29-9477-378D35DA1CCC}" type="presParOf" srcId="{FDEA5397-85D8-436C-AC21-952F06F9B8BD}" destId="{14795373-12E6-4E45-AA92-93AE52920D6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5BD41-E5EE-469A-B4BD-813461AEB679}">
      <dsp:nvSpPr>
        <dsp:cNvPr id="0" name=""/>
        <dsp:cNvSpPr/>
      </dsp:nvSpPr>
      <dsp:spPr>
        <a:xfrm>
          <a:off x="0" y="6554"/>
          <a:ext cx="6253721" cy="863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Limpieza </a:t>
          </a:r>
          <a:r>
            <a:rPr lang="es-ES" sz="3600" kern="1200">
              <a:sym typeface="Wingdings" panose="05000000000000000000" pitchFamily="2" charset="2"/>
            </a:rPr>
            <a:t></a:t>
          </a:r>
          <a:r>
            <a:rPr lang="es-ES" sz="3600" kern="1200"/>
            <a:t> </a:t>
          </a:r>
          <a:endParaRPr lang="en-US" sz="3600" kern="1200"/>
        </a:p>
      </dsp:txBody>
      <dsp:txXfrm>
        <a:off x="42151" y="48705"/>
        <a:ext cx="6169419" cy="779158"/>
      </dsp:txXfrm>
    </dsp:sp>
    <dsp:sp modelId="{430EB912-D074-4ED2-8B8A-8051BA091DBD}">
      <dsp:nvSpPr>
        <dsp:cNvPr id="0" name=""/>
        <dsp:cNvSpPr/>
      </dsp:nvSpPr>
      <dsp:spPr>
        <a:xfrm>
          <a:off x="0" y="870014"/>
          <a:ext cx="6253721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5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 dirty="0"/>
            <a:t>En R hay librerías. Por ejemplo “TM”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/>
            <a:t>Funciones de R con Expresiones regulares (18/02)</a:t>
          </a:r>
          <a:endParaRPr lang="en-US" sz="2800" kern="1200"/>
        </a:p>
      </dsp:txBody>
      <dsp:txXfrm>
        <a:off x="0" y="870014"/>
        <a:ext cx="6253721" cy="1378620"/>
      </dsp:txXfrm>
    </dsp:sp>
    <dsp:sp modelId="{004D1BCC-4FB3-47BE-89F0-29A491A2C591}">
      <dsp:nvSpPr>
        <dsp:cNvPr id="0" name=""/>
        <dsp:cNvSpPr/>
      </dsp:nvSpPr>
      <dsp:spPr>
        <a:xfrm>
          <a:off x="0" y="2248634"/>
          <a:ext cx="6253721" cy="8634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Proceso </a:t>
          </a:r>
          <a:r>
            <a:rPr lang="es-ES" sz="3600" kern="1200">
              <a:sym typeface="Wingdings" panose="05000000000000000000" pitchFamily="2" charset="2"/>
            </a:rPr>
            <a:t></a:t>
          </a:r>
          <a:r>
            <a:rPr lang="es-ES" sz="3600" kern="1200"/>
            <a:t> </a:t>
          </a:r>
          <a:endParaRPr lang="en-US" sz="3600" kern="1200"/>
        </a:p>
      </dsp:txBody>
      <dsp:txXfrm>
        <a:off x="42151" y="2290785"/>
        <a:ext cx="6169419" cy="779158"/>
      </dsp:txXfrm>
    </dsp:sp>
    <dsp:sp modelId="{14795373-12E6-4E45-AA92-93AE52920D66}">
      <dsp:nvSpPr>
        <dsp:cNvPr id="0" name=""/>
        <dsp:cNvSpPr/>
      </dsp:nvSpPr>
      <dsp:spPr>
        <a:xfrm>
          <a:off x="0" y="3112094"/>
          <a:ext cx="6253721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5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/>
            <a:t>Visualización (Taller de Tableau)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/>
            <a:t>Análisis textual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/>
            <a:t>Análisis de sentimientos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/>
            <a:t>Comparación de perfiles</a:t>
          </a:r>
          <a:endParaRPr lang="en-US" sz="2800" kern="1200"/>
        </a:p>
      </dsp:txBody>
      <dsp:txXfrm>
        <a:off x="0" y="3112094"/>
        <a:ext cx="6253721" cy="193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61D02-97EC-481B-AC60-6F0036A77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870E38-C6B0-47E7-9F46-983C47635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FB295-079C-49DA-AA21-9C471AF2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E2882-C10B-4A2C-8998-FF1F8932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D8862F-8127-4D27-8673-E0D78A77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2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5140A-031B-427F-8578-6ACC9EE3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D3DDB1-DB5C-46BB-848C-A385F4110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B2EF92-4B42-4B7B-AE48-A1848247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11EF1D-13B4-46CB-B87A-8023940B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FE759-58E8-413B-908B-380DA588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0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7864AF-4301-4E50-A177-667FD864F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A6C60C-0609-42C1-B051-CBB8D8A55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2BFFE-661F-40B4-9DEC-0C01F894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6E7D7-6316-44AB-B758-4BCDD9F8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B31AA9-5ACE-4356-B4F6-F6822461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0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42769-BEBC-46F1-AD2F-12E6D400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653C48-AEC0-4857-990E-AAC4D12E1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63CD51-13C7-4653-9FF1-46358A58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5C3FFE-2C7C-4369-B21A-14D7D034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5CDAAB-40EF-4A22-8FC8-EC6E1E34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6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4835A-0688-43A9-9F00-D91C3CFA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71C8E1-016D-4743-889C-A83479154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DC841-DAF7-490F-887B-A5B1A74D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6BF660-96E7-4CDB-B2D0-A48D74E0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0585C1-8437-41BE-9BB6-885A8A81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4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A31E6-609F-4A6B-B168-FE087AC0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8C58E2-05D1-440D-9BF6-BB9923280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583021-F444-46E5-AA8F-4C42F8271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C59401-F7B7-4E33-B684-CD0FF94D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87165B-D4B3-482B-B6C3-22036673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25FD27-8C1B-4B84-80EA-3BCAFEFE2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1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8ED51-56E1-4130-A814-334231274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998CC-F647-4684-ACB0-7B2C6AACD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332385-B4FE-488D-828E-1B17C5BEC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3C3554-41A0-49CC-B5B8-7E61BB2AD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03E695-9305-4563-88CC-10D10A257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53520D-F95A-44A6-B1DE-A7910AFE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08993E-1A5B-465B-855D-495F88DE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F46036-18DC-4B69-BAE0-4650620C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2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4ABF6-5AAE-49EB-B542-7ABB677C2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1C331E-61EE-4945-B89C-50EDE391A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9CD63D-A654-4F2A-B318-E88AFDAE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3941BF-6461-4AE3-8679-A3353889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4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E6DA8D-FDF6-48DD-B55E-ABCD056C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59E202-B24B-4055-B8A4-1B7281B7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B65084-ECDF-46F1-8079-B1E32C6E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093F8-34C0-4652-B40D-CC23600E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1FEC79-20BF-4AAF-A7F2-5CA2095AD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76AAB9-4622-4407-83CE-D0AB2A5E6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273A52-395D-442A-B27A-FE2B7046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DAD5FA-D679-4A13-9426-1A765D34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C4BB47-0C6C-4D87-A8E9-7A1DCF2F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3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18F8C-98D8-4C25-BABA-9E3728C3C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7F31ED-9B41-4A9A-BBDD-E4311B4A4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6693F3-1A34-4D82-9C36-B62ECE094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7A235-B66D-466F-BFEB-67C123943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A9D9D8-19D8-4FC7-803A-33763931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3D826A-369C-45BC-8CC5-0FD99C5F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4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C47CA3-6716-47D3-B6D9-30F92C62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FE08C-EB8A-4A4A-9224-D70717004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56755E-E91F-4D74-85DD-6AB55237F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E938-B182-4576-95F9-7F8762442EDF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DB41E8-E7C3-4280-A0A2-10551D00F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65036C-8B1E-4FE1-AA9E-451DC47D0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ECD9-437A-4B50-A7C0-5C232178882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3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eveloper.twitter.com/en/products/twitter-ap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academictwitteR/academictwitteR.pdf" TargetMode="External"/><Relationship Id="rId2" Type="http://schemas.openxmlformats.org/officeDocument/2006/relationships/hyperlink" Target="https://cran.r-project.org/web/packages/academictwitt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toparse.es/" TargetMode="External"/><Relationship Id="rId2" Type="http://schemas.openxmlformats.org/officeDocument/2006/relationships/hyperlink" Target="https://webscraper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twitter.com/en/products/twitter-api/academic-research" TargetMode="External"/><Relationship Id="rId4" Type="http://schemas.openxmlformats.org/officeDocument/2006/relationships/hyperlink" Target="https://developer.twitter.com/en/docs/twitter-ap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eveloper.twitter.com/en/products/twitter-ap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73A88-87C9-4BF5-A1F7-5AF5CF213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s-ES" sz="3800"/>
              <a:t>Twitter académico con R. Por dónde empezar y para que me sirve</a:t>
            </a:r>
            <a:endParaRPr lang="en-GB" sz="38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6895ED-4358-4DA8-878C-D6C433656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478457"/>
          </a:xfrm>
        </p:spPr>
        <p:txBody>
          <a:bodyPr anchor="t">
            <a:noAutofit/>
          </a:bodyPr>
          <a:lstStyle/>
          <a:p>
            <a:pPr algn="l"/>
            <a:r>
              <a:rPr lang="ca-ES" dirty="0"/>
              <a:t>Juan-José Boté</a:t>
            </a:r>
          </a:p>
          <a:p>
            <a:pPr algn="l"/>
            <a:r>
              <a:rPr lang="ca-ES" dirty="0"/>
              <a:t>#yosigopublicando</a:t>
            </a:r>
          </a:p>
          <a:p>
            <a:pPr algn="l"/>
            <a:r>
              <a:rPr lang="ca-ES" dirty="0" err="1"/>
              <a:t>Enero</a:t>
            </a:r>
            <a:r>
              <a:rPr lang="ca-ES" dirty="0"/>
              <a:t> 2022</a:t>
            </a:r>
            <a:endParaRPr lang="en-GB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43893B-494E-4545-85F8-A603272C01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22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680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15C75-5B8A-44FB-A38E-96B54215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a-ES" dirty="0" err="1"/>
              <a:t>Académica</a:t>
            </a:r>
            <a:r>
              <a:rPr lang="ca-ES" dirty="0"/>
              <a:t> - </a:t>
            </a:r>
            <a:r>
              <a:rPr lang="ca-ES" dirty="0">
                <a:hlinkClick r:id="rId2"/>
              </a:rPr>
              <a:t>https://developer.twitter.com/en/products/twitter-api</a:t>
            </a:r>
            <a:r>
              <a:rPr lang="ca-ES" dirty="0"/>
              <a:t> </a:t>
            </a:r>
          </a:p>
          <a:p>
            <a:pPr marL="0" indent="0">
              <a:buNone/>
            </a:pPr>
            <a:r>
              <a:rPr lang="ca-ES" dirty="0"/>
              <a:t>	</a:t>
            </a:r>
            <a:endParaRPr lang="en-GB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764BFDB-BBF7-48DF-9A56-89D3E173B13D}"/>
              </a:ext>
            </a:extLst>
          </p:cNvPr>
          <p:cNvSpPr txBox="1">
            <a:spLocks/>
          </p:cNvSpPr>
          <p:nvPr/>
        </p:nvSpPr>
        <p:spPr>
          <a:xfrm>
            <a:off x="74720" y="18255"/>
            <a:ext cx="12117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a-ES" dirty="0" err="1">
                <a:latin typeface="Arial Black" panose="020B0A04020102020204" pitchFamily="34" charset="0"/>
              </a:rPr>
              <a:t>Formas</a:t>
            </a:r>
            <a:r>
              <a:rPr lang="ca-ES" dirty="0">
                <a:latin typeface="Arial Black" panose="020B0A04020102020204" pitchFamily="34" charset="0"/>
              </a:rPr>
              <a:t> de </a:t>
            </a:r>
            <a:r>
              <a:rPr lang="ca-ES" dirty="0" err="1">
                <a:latin typeface="Arial Black" panose="020B0A04020102020204" pitchFamily="34" charset="0"/>
              </a:rPr>
              <a:t>acceder</a:t>
            </a:r>
            <a:r>
              <a:rPr lang="ca-ES" dirty="0">
                <a:latin typeface="Arial Black" panose="020B0A04020102020204" pitchFamily="34" charset="0"/>
              </a:rPr>
              <a:t> a </a:t>
            </a:r>
            <a:r>
              <a:rPr lang="ca-ES" dirty="0" err="1">
                <a:latin typeface="Arial Black" panose="020B0A04020102020204" pitchFamily="34" charset="0"/>
              </a:rPr>
              <a:t>datos</a:t>
            </a:r>
            <a:r>
              <a:rPr lang="ca-ES" dirty="0">
                <a:latin typeface="Arial Black" panose="020B0A04020102020204" pitchFamily="34" charset="0"/>
              </a:rPr>
              <a:t> en </a:t>
            </a:r>
            <a:r>
              <a:rPr lang="ca-ES" dirty="0" err="1">
                <a:latin typeface="Arial Black" panose="020B0A04020102020204" pitchFamily="34" charset="0"/>
              </a:rPr>
              <a:t>Twitter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A8186D4-7F05-439C-B7C5-D2C4EB7BC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343" y="1895238"/>
            <a:ext cx="9711313" cy="42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6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15C75-5B8A-44FB-A38E-96B54215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825625"/>
            <a:ext cx="110585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3600" dirty="0" err="1"/>
              <a:t>Tener</a:t>
            </a:r>
            <a:r>
              <a:rPr lang="ca-ES" sz="3600" dirty="0"/>
              <a:t> a mano la </a:t>
            </a:r>
            <a:r>
              <a:rPr lang="ca-ES" sz="3600" dirty="0" err="1"/>
              <a:t>documentación</a:t>
            </a:r>
            <a:r>
              <a:rPr lang="ca-ES" sz="3600" dirty="0"/>
              <a:t> de la </a:t>
            </a:r>
            <a:r>
              <a:rPr lang="ca-ES" sz="3600" dirty="0" err="1"/>
              <a:t>librería</a:t>
            </a:r>
            <a:r>
              <a:rPr lang="ca-ES" sz="3600" dirty="0"/>
              <a:t> </a:t>
            </a:r>
          </a:p>
          <a:p>
            <a:pPr marL="0" indent="0">
              <a:buNone/>
            </a:pPr>
            <a:endParaRPr lang="ca-ES" sz="3600" dirty="0"/>
          </a:p>
          <a:p>
            <a:pPr marL="0" indent="0">
              <a:buNone/>
            </a:pPr>
            <a:r>
              <a:rPr lang="ca-ES" sz="3600" dirty="0" err="1"/>
              <a:t>academictwitteR</a:t>
            </a:r>
            <a:r>
              <a:rPr lang="ca-ES" sz="3600" dirty="0"/>
              <a:t>: </a:t>
            </a:r>
            <a:r>
              <a:rPr lang="ca-ES" sz="2400" dirty="0">
                <a:hlinkClick r:id="rId2"/>
              </a:rPr>
              <a:t>https://cran.r-project.org/web/packages/academictwitteR/</a:t>
            </a:r>
            <a:r>
              <a:rPr lang="ca-ES" sz="2400" dirty="0"/>
              <a:t> </a:t>
            </a:r>
          </a:p>
          <a:p>
            <a:pPr marL="0" indent="0">
              <a:buNone/>
            </a:pPr>
            <a:endParaRPr lang="ca-ES" sz="3600" dirty="0"/>
          </a:p>
          <a:p>
            <a:pPr marL="0" indent="0">
              <a:buNone/>
            </a:pPr>
            <a:r>
              <a:rPr lang="ca-ES" sz="2600" dirty="0">
                <a:hlinkClick r:id="rId3"/>
              </a:rPr>
              <a:t>https://cran.r-project.org/web/packages/academictwitteR/academictwitteR.pdf</a:t>
            </a:r>
            <a:r>
              <a:rPr lang="ca-ES" sz="2600" dirty="0"/>
              <a:t> </a:t>
            </a:r>
          </a:p>
          <a:p>
            <a:pPr marL="0" indent="0">
              <a:buNone/>
            </a:pPr>
            <a:r>
              <a:rPr lang="ca-ES" sz="3600" dirty="0"/>
              <a:t>	</a:t>
            </a:r>
            <a:endParaRPr lang="en-GB" sz="3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D37A675-D9F9-423D-AB9C-694D6CFC730C}"/>
              </a:ext>
            </a:extLst>
          </p:cNvPr>
          <p:cNvSpPr txBox="1">
            <a:spLocks/>
          </p:cNvSpPr>
          <p:nvPr/>
        </p:nvSpPr>
        <p:spPr>
          <a:xfrm>
            <a:off x="74720" y="18255"/>
            <a:ext cx="12117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a-ES" dirty="0" err="1">
                <a:latin typeface="Arial Black" panose="020B0A04020102020204" pitchFamily="34" charset="0"/>
              </a:rPr>
              <a:t>Formas</a:t>
            </a:r>
            <a:r>
              <a:rPr lang="ca-ES" dirty="0">
                <a:latin typeface="Arial Black" panose="020B0A04020102020204" pitchFamily="34" charset="0"/>
              </a:rPr>
              <a:t> de </a:t>
            </a:r>
            <a:r>
              <a:rPr lang="ca-ES" dirty="0" err="1">
                <a:latin typeface="Arial Black" panose="020B0A04020102020204" pitchFamily="34" charset="0"/>
              </a:rPr>
              <a:t>acceder</a:t>
            </a:r>
            <a:r>
              <a:rPr lang="ca-ES" dirty="0">
                <a:latin typeface="Arial Black" panose="020B0A04020102020204" pitchFamily="34" charset="0"/>
              </a:rPr>
              <a:t> a </a:t>
            </a:r>
            <a:r>
              <a:rPr lang="ca-ES" dirty="0" err="1">
                <a:latin typeface="Arial Black" panose="020B0A04020102020204" pitchFamily="34" charset="0"/>
              </a:rPr>
              <a:t>datos</a:t>
            </a:r>
            <a:r>
              <a:rPr lang="ca-ES" dirty="0">
                <a:latin typeface="Arial Black" panose="020B0A04020102020204" pitchFamily="34" charset="0"/>
              </a:rPr>
              <a:t> en </a:t>
            </a:r>
            <a:r>
              <a:rPr lang="ca-ES" dirty="0" err="1">
                <a:latin typeface="Arial Black" panose="020B0A04020102020204" pitchFamily="34" charset="0"/>
              </a:rPr>
              <a:t>Twitter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98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C7352-B1FA-4175-B802-CA08F555E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30" y="0"/>
            <a:ext cx="10515600" cy="1325563"/>
          </a:xfrm>
        </p:spPr>
        <p:txBody>
          <a:bodyPr/>
          <a:lstStyle/>
          <a:p>
            <a:r>
              <a:rPr lang="ca-ES" dirty="0" err="1">
                <a:latin typeface="Arial Black" panose="020B0A04020102020204" pitchFamily="34" charset="0"/>
              </a:rPr>
              <a:t>Preparación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1A7BB81-FD2D-4DDB-8538-B137E83D83FE}"/>
              </a:ext>
            </a:extLst>
          </p:cNvPr>
          <p:cNvSpPr txBox="1"/>
          <p:nvPr/>
        </p:nvSpPr>
        <p:spPr>
          <a:xfrm>
            <a:off x="963827" y="1540476"/>
            <a:ext cx="803867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 dirty="0"/>
              <a:t>1.-  Configurar el </a:t>
            </a:r>
            <a:r>
              <a:rPr lang="ca-ES" sz="4000" dirty="0" err="1"/>
              <a:t>fichero</a:t>
            </a:r>
            <a:r>
              <a:rPr lang="ca-ES" sz="4000" dirty="0"/>
              <a:t> .</a:t>
            </a:r>
            <a:r>
              <a:rPr lang="ca-ES" sz="4000" dirty="0" err="1"/>
              <a:t>Renviron</a:t>
            </a:r>
            <a:endParaRPr lang="ca-ES" sz="4000" dirty="0"/>
          </a:p>
          <a:p>
            <a:endParaRPr lang="ca-ES" sz="4000" dirty="0"/>
          </a:p>
          <a:p>
            <a:r>
              <a:rPr lang="ca-ES" sz="4000" dirty="0"/>
              <a:t>2.- Windows</a:t>
            </a:r>
            <a:r>
              <a:rPr lang="ca-ES" sz="4000" dirty="0">
                <a:sym typeface="Wingdings" panose="05000000000000000000" pitchFamily="2" charset="2"/>
              </a:rPr>
              <a:t> </a:t>
            </a:r>
            <a:r>
              <a:rPr lang="ca-ES" sz="4000" dirty="0" err="1">
                <a:sym typeface="Wingdings" panose="05000000000000000000" pitchFamily="2" charset="2"/>
              </a:rPr>
              <a:t>Documentos</a:t>
            </a:r>
            <a:endParaRPr lang="ca-ES" sz="4000" dirty="0">
              <a:sym typeface="Wingdings" panose="05000000000000000000" pitchFamily="2" charset="2"/>
            </a:endParaRPr>
          </a:p>
          <a:p>
            <a:endParaRPr lang="ca-ES" sz="4000" dirty="0">
              <a:sym typeface="Wingdings" panose="05000000000000000000" pitchFamily="2" charset="2"/>
            </a:endParaRPr>
          </a:p>
          <a:p>
            <a:r>
              <a:rPr lang="ca-ES" sz="4000" dirty="0">
                <a:sym typeface="Wingdings" panose="05000000000000000000" pitchFamily="2" charset="2"/>
              </a:rPr>
              <a:t>3.- </a:t>
            </a:r>
            <a:r>
              <a:rPr lang="ca-ES" sz="4000" dirty="0" err="1">
                <a:sym typeface="Wingdings" panose="05000000000000000000" pitchFamily="2" charset="2"/>
              </a:rPr>
              <a:t>Editarlo</a:t>
            </a:r>
            <a:r>
              <a:rPr lang="ca-ES" sz="4000" dirty="0">
                <a:sym typeface="Wingdings" panose="05000000000000000000" pitchFamily="2" charset="2"/>
              </a:rPr>
              <a:t> y </a:t>
            </a:r>
            <a:r>
              <a:rPr lang="ca-ES" sz="4000" dirty="0" err="1">
                <a:sym typeface="Wingdings" panose="05000000000000000000" pitchFamily="2" charset="2"/>
              </a:rPr>
              <a:t>poner</a:t>
            </a:r>
            <a:r>
              <a:rPr lang="ca-ES" sz="4000" dirty="0">
                <a:sym typeface="Wingdings" panose="05000000000000000000" pitchFamily="2" charset="2"/>
              </a:rPr>
              <a:t> la </a:t>
            </a:r>
            <a:r>
              <a:rPr lang="ca-ES" sz="4000" dirty="0" err="1">
                <a:sym typeface="Wingdings" panose="05000000000000000000" pitchFamily="2" charset="2"/>
              </a:rPr>
              <a:t>clave</a:t>
            </a:r>
            <a:r>
              <a:rPr lang="ca-ES" sz="4000" dirty="0">
                <a:sym typeface="Wingdings" panose="05000000000000000000" pitchFamily="2" charset="2"/>
              </a:rPr>
              <a:t> de </a:t>
            </a:r>
            <a:r>
              <a:rPr lang="ca-ES" sz="4000" dirty="0" err="1">
                <a:sym typeface="Wingdings" panose="05000000000000000000" pitchFamily="2" charset="2"/>
              </a:rPr>
              <a:t>Twitter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2455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C7352-B1FA-4175-B802-CA08F555E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5" y="0"/>
            <a:ext cx="10515600" cy="1325563"/>
          </a:xfrm>
        </p:spPr>
        <p:txBody>
          <a:bodyPr/>
          <a:lstStyle/>
          <a:p>
            <a:r>
              <a:rPr lang="ca-ES" dirty="0" err="1">
                <a:latin typeface="Arial Black" panose="020B0A04020102020204" pitchFamily="34" charset="0"/>
              </a:rPr>
              <a:t>Preparación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1A7BB81-FD2D-4DDB-8538-B137E83D83FE}"/>
              </a:ext>
            </a:extLst>
          </p:cNvPr>
          <p:cNvSpPr txBox="1"/>
          <p:nvPr/>
        </p:nvSpPr>
        <p:spPr>
          <a:xfrm>
            <a:off x="838200" y="2551837"/>
            <a:ext cx="101696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TWITTER_BEARER="AAAAAAAAXXXXXXXX………”</a:t>
            </a:r>
          </a:p>
          <a:p>
            <a:r>
              <a:rPr lang="en-GB" sz="2800" dirty="0"/>
              <a:t>TWITTER_PAT=C:\Users\juanjo\Documents/.rtweet_token.rds</a:t>
            </a:r>
          </a:p>
          <a:p>
            <a:endParaRPr lang="en-GB" sz="40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16B2D5B-A54B-4FCD-B4C2-8ECB7803F4B4}"/>
              </a:ext>
            </a:extLst>
          </p:cNvPr>
          <p:cNvSpPr txBox="1"/>
          <p:nvPr/>
        </p:nvSpPr>
        <p:spPr>
          <a:xfrm>
            <a:off x="838200" y="1828875"/>
            <a:ext cx="3584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200" dirty="0" err="1"/>
              <a:t>Fichero</a:t>
            </a:r>
            <a:r>
              <a:rPr lang="ca-ES" sz="3200" dirty="0"/>
              <a:t> </a:t>
            </a:r>
            <a:r>
              <a:rPr lang="ca-ES" sz="3200" dirty="0">
                <a:sym typeface="Wingdings" panose="05000000000000000000" pitchFamily="2" charset="2"/>
              </a:rPr>
              <a:t> </a:t>
            </a:r>
            <a:r>
              <a:rPr lang="ca-ES" sz="3200" dirty="0"/>
              <a:t>.</a:t>
            </a:r>
            <a:r>
              <a:rPr lang="ca-ES" sz="3200" dirty="0" err="1"/>
              <a:t>Renviron</a:t>
            </a:r>
            <a:endParaRPr lang="en-GB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6D8B77-B738-43D1-AE42-1A5AB54A88F5}"/>
              </a:ext>
            </a:extLst>
          </p:cNvPr>
          <p:cNvSpPr txBox="1"/>
          <p:nvPr/>
        </p:nvSpPr>
        <p:spPr>
          <a:xfrm>
            <a:off x="838200" y="4306163"/>
            <a:ext cx="110750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200" dirty="0"/>
              <a:t>La </a:t>
            </a:r>
            <a:r>
              <a:rPr lang="ca-ES" sz="3200" dirty="0" err="1"/>
              <a:t>función</a:t>
            </a:r>
            <a:r>
              <a:rPr lang="ca-ES" sz="3200" dirty="0"/>
              <a:t> </a:t>
            </a:r>
            <a:r>
              <a:rPr lang="ca-ES" sz="3200" dirty="0" err="1"/>
              <a:t>get_bearer</a:t>
            </a:r>
            <a:r>
              <a:rPr lang="ca-ES" sz="3200" dirty="0"/>
              <a:t>() de la </a:t>
            </a:r>
            <a:r>
              <a:rPr lang="ca-ES" sz="3200" dirty="0" err="1"/>
              <a:t>libreria</a:t>
            </a:r>
            <a:r>
              <a:rPr lang="ca-ES" sz="3200" dirty="0"/>
              <a:t> </a:t>
            </a:r>
            <a:r>
              <a:rPr lang="ca-ES" sz="3200" b="1" dirty="0" err="1"/>
              <a:t>academictwitteR</a:t>
            </a:r>
            <a:r>
              <a:rPr lang="ca-ES" sz="3200" b="1" dirty="0"/>
              <a:t> </a:t>
            </a:r>
            <a:r>
              <a:rPr lang="ca-ES" sz="3200" dirty="0"/>
              <a:t>se </a:t>
            </a:r>
            <a:r>
              <a:rPr lang="ca-ES" sz="3200" dirty="0" err="1"/>
              <a:t>encarga</a:t>
            </a:r>
            <a:endParaRPr lang="ca-ES" sz="3200" dirty="0"/>
          </a:p>
          <a:p>
            <a:r>
              <a:rPr lang="ca-ES" sz="3200" dirty="0"/>
              <a:t>de </a:t>
            </a:r>
            <a:r>
              <a:rPr lang="ca-ES" sz="3200" dirty="0" err="1"/>
              <a:t>obtenerlo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8942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C7352-B1FA-4175-B802-CA08F555E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0" y="18255"/>
            <a:ext cx="12117280" cy="1325563"/>
          </a:xfrm>
        </p:spPr>
        <p:txBody>
          <a:bodyPr/>
          <a:lstStyle/>
          <a:p>
            <a:pPr algn="ctr"/>
            <a:r>
              <a:rPr lang="ca-ES" dirty="0" err="1">
                <a:latin typeface="Arial Black" panose="020B0A04020102020204" pitchFamily="34" charset="0"/>
              </a:rPr>
              <a:t>Formas</a:t>
            </a:r>
            <a:r>
              <a:rPr lang="ca-ES" dirty="0">
                <a:latin typeface="Arial Black" panose="020B0A04020102020204" pitchFamily="34" charset="0"/>
              </a:rPr>
              <a:t> de </a:t>
            </a:r>
            <a:r>
              <a:rPr lang="ca-ES" dirty="0" err="1">
                <a:latin typeface="Arial Black" panose="020B0A04020102020204" pitchFamily="34" charset="0"/>
              </a:rPr>
              <a:t>acceder</a:t>
            </a:r>
            <a:r>
              <a:rPr lang="ca-ES" dirty="0">
                <a:latin typeface="Arial Black" panose="020B0A04020102020204" pitchFamily="34" charset="0"/>
              </a:rPr>
              <a:t> a </a:t>
            </a:r>
            <a:r>
              <a:rPr lang="ca-ES" dirty="0" err="1">
                <a:latin typeface="Arial Black" panose="020B0A04020102020204" pitchFamily="34" charset="0"/>
              </a:rPr>
              <a:t>datos</a:t>
            </a:r>
            <a:r>
              <a:rPr lang="ca-ES" dirty="0">
                <a:latin typeface="Arial Black" panose="020B0A04020102020204" pitchFamily="34" charset="0"/>
              </a:rPr>
              <a:t> en </a:t>
            </a:r>
            <a:r>
              <a:rPr lang="ca-ES" dirty="0" err="1">
                <a:latin typeface="Arial Black" panose="020B0A04020102020204" pitchFamily="34" charset="0"/>
              </a:rPr>
              <a:t>Twitter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15C75-5B8A-44FB-A38E-96B54215C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err="1"/>
              <a:t>Scraping</a:t>
            </a:r>
            <a:r>
              <a:rPr lang="ca-ES" dirty="0"/>
              <a:t> - </a:t>
            </a:r>
            <a:r>
              <a:rPr lang="ca-ES" dirty="0">
                <a:hlinkClick r:id="rId2"/>
              </a:rPr>
              <a:t>https://webscraper.io/</a:t>
            </a:r>
            <a:r>
              <a:rPr lang="ca-ES" dirty="0"/>
              <a:t>, </a:t>
            </a:r>
            <a:r>
              <a:rPr lang="ca-ES" dirty="0">
                <a:hlinkClick r:id="rId3"/>
              </a:rPr>
              <a:t>https://www.octoparse.es/</a:t>
            </a:r>
            <a:r>
              <a:rPr lang="ca-ES" dirty="0"/>
              <a:t> </a:t>
            </a:r>
          </a:p>
          <a:p>
            <a:pPr marL="0" indent="0">
              <a:buNone/>
            </a:pPr>
            <a:endParaRPr lang="ca-ES" dirty="0"/>
          </a:p>
          <a:p>
            <a:pPr marL="0" indent="0" algn="ctr">
              <a:buNone/>
            </a:pPr>
            <a:r>
              <a:rPr lang="ca-ES" b="1" dirty="0"/>
              <a:t>API de </a:t>
            </a:r>
            <a:r>
              <a:rPr lang="ca-ES" b="1" dirty="0" err="1"/>
              <a:t>Twitter</a:t>
            </a:r>
            <a:r>
              <a:rPr lang="ca-ES" b="1" dirty="0"/>
              <a:t> </a:t>
            </a:r>
          </a:p>
          <a:p>
            <a:pPr marL="0" indent="0">
              <a:buNone/>
            </a:pPr>
            <a:r>
              <a:rPr lang="ca-ES" dirty="0" err="1"/>
              <a:t>Gratuita</a:t>
            </a:r>
            <a:r>
              <a:rPr lang="ca-ES" dirty="0"/>
              <a:t> - </a:t>
            </a:r>
            <a:r>
              <a:rPr lang="ca-ES" dirty="0">
                <a:hlinkClick r:id="rId4"/>
              </a:rPr>
              <a:t>https://developer.twitter.com/en/docs/twitter-api</a:t>
            </a:r>
            <a:r>
              <a:rPr lang="ca-ES" dirty="0"/>
              <a:t> 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err="1"/>
              <a:t>Académica</a:t>
            </a:r>
            <a:r>
              <a:rPr lang="ca-ES" dirty="0"/>
              <a:t> - </a:t>
            </a:r>
            <a:r>
              <a:rPr lang="ca-ES" dirty="0">
                <a:hlinkClick r:id="rId5"/>
              </a:rPr>
              <a:t>https://developer.twitter.com/en/products/twitter-api/academic-research</a:t>
            </a:r>
            <a:r>
              <a:rPr lang="ca-E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1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D7C25-1F57-4179-88AD-75D15FF85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S" dirty="0">
                <a:latin typeface="Arial Black" panose="020B0A04020102020204" pitchFamily="34" charset="0"/>
              </a:rPr>
              <a:t>Proceso de trabajo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2E531A1-C73B-4731-806E-2B60E9F4CA8D}"/>
              </a:ext>
            </a:extLst>
          </p:cNvPr>
          <p:cNvSpPr/>
          <p:nvPr/>
        </p:nvSpPr>
        <p:spPr>
          <a:xfrm>
            <a:off x="913754" y="2583126"/>
            <a:ext cx="2476870" cy="185543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</a:rPr>
              <a:t>Crear el CÓDIGO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999CA0F-8B38-4208-A963-953681326301}"/>
              </a:ext>
            </a:extLst>
          </p:cNvPr>
          <p:cNvSpPr/>
          <p:nvPr/>
        </p:nvSpPr>
        <p:spPr>
          <a:xfrm>
            <a:off x="4535844" y="2583125"/>
            <a:ext cx="2476870" cy="185543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</a:rPr>
              <a:t>API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20AD6B0-8C5C-4EF7-824C-54154DB71B59}"/>
              </a:ext>
            </a:extLst>
          </p:cNvPr>
          <p:cNvSpPr/>
          <p:nvPr/>
        </p:nvSpPr>
        <p:spPr>
          <a:xfrm>
            <a:off x="8171254" y="2583125"/>
            <a:ext cx="2476870" cy="185543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</a:rPr>
              <a:t>Descarga</a:t>
            </a:r>
          </a:p>
          <a:p>
            <a:pPr algn="ctr"/>
            <a:r>
              <a:rPr lang="es-ES" sz="3600" dirty="0">
                <a:solidFill>
                  <a:schemeClr val="tx1"/>
                </a:solidFill>
              </a:rPr>
              <a:t>Limpieza</a:t>
            </a:r>
          </a:p>
          <a:p>
            <a:pPr algn="ctr"/>
            <a:r>
              <a:rPr lang="es-ES" sz="3600" dirty="0">
                <a:solidFill>
                  <a:schemeClr val="tx1"/>
                </a:solidFill>
              </a:rPr>
              <a:t>Proceso</a:t>
            </a:r>
            <a:endParaRPr lang="en-GB" sz="3600" dirty="0">
              <a:solidFill>
                <a:schemeClr val="tx1"/>
              </a:solidFill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296DA30-994C-452A-BB02-D17919EAFA37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390624" y="3510842"/>
            <a:ext cx="1145220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771284B9-C906-4377-8B17-A5D2322BC844}"/>
              </a:ext>
            </a:extLst>
          </p:cNvPr>
          <p:cNvCxnSpPr/>
          <p:nvPr/>
        </p:nvCxnSpPr>
        <p:spPr>
          <a:xfrm flipV="1">
            <a:off x="7012714" y="3506398"/>
            <a:ext cx="1145220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0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5ED7C25-1F57-4179-88AD-75D15FF85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Proceso de trabajo</a:t>
            </a:r>
          </a:p>
        </p:txBody>
      </p:sp>
      <p:graphicFrame>
        <p:nvGraphicFramePr>
          <p:cNvPr id="12" name="CuadroTexto 9">
            <a:extLst>
              <a:ext uri="{FF2B5EF4-FFF2-40B4-BE49-F238E27FC236}">
                <a16:creationId xmlns:a16="http://schemas.microsoft.com/office/drawing/2014/main" id="{722D66FD-CE66-4A95-B9C4-FC47A92252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198255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195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15C75-5B8A-44FB-A38E-96B54215C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a-ES" dirty="0"/>
              <a:t>API de </a:t>
            </a:r>
            <a:r>
              <a:rPr lang="ca-ES" dirty="0" err="1"/>
              <a:t>Twitter</a:t>
            </a:r>
            <a:r>
              <a:rPr lang="ca-ES" dirty="0"/>
              <a:t> </a:t>
            </a:r>
          </a:p>
          <a:p>
            <a:pPr marL="0" indent="0">
              <a:buNone/>
            </a:pPr>
            <a:r>
              <a:rPr lang="ca-ES" dirty="0"/>
              <a:t>	</a:t>
            </a:r>
            <a:r>
              <a:rPr lang="ca-ES" dirty="0" err="1"/>
              <a:t>Gratuita</a:t>
            </a:r>
            <a:r>
              <a:rPr lang="ca-ES" dirty="0"/>
              <a:t> - </a:t>
            </a:r>
            <a:r>
              <a:rPr lang="ca-ES" dirty="0">
                <a:hlinkClick r:id="rId2"/>
              </a:rPr>
              <a:t>https://developer.twitter.com/en/products/twitter-api</a:t>
            </a:r>
            <a:r>
              <a:rPr lang="ca-ES" dirty="0"/>
              <a:t> </a:t>
            </a:r>
          </a:p>
          <a:p>
            <a:pPr marL="0" indent="0">
              <a:buNone/>
            </a:pPr>
            <a:r>
              <a:rPr lang="ca-ES" dirty="0"/>
              <a:t>	</a:t>
            </a:r>
            <a:endParaRPr lang="en-GB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8D7C31-B92F-4F8C-93E4-2471C2768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662" y="3117574"/>
            <a:ext cx="5360270" cy="263830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2300D38-37D7-4000-B013-0840533D1F35}"/>
              </a:ext>
            </a:extLst>
          </p:cNvPr>
          <p:cNvSpPr txBox="1"/>
          <p:nvPr/>
        </p:nvSpPr>
        <p:spPr>
          <a:xfrm>
            <a:off x="5841240" y="3429000"/>
            <a:ext cx="56363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err="1"/>
              <a:t>Essential</a:t>
            </a:r>
            <a:r>
              <a:rPr lang="es-ES" sz="2800" dirty="0"/>
              <a:t> – </a:t>
            </a:r>
          </a:p>
          <a:p>
            <a:r>
              <a:rPr lang="en-GB" sz="2800" dirty="0" err="1"/>
              <a:t>Recupera</a:t>
            </a:r>
            <a:r>
              <a:rPr lang="en-GB" sz="2800" dirty="0"/>
              <a:t> 500,000 Tweets </a:t>
            </a:r>
            <a:r>
              <a:rPr lang="en-GB" sz="2800" dirty="0" err="1"/>
              <a:t>mensuales</a:t>
            </a:r>
            <a:endParaRPr lang="es-ES" sz="2800" dirty="0"/>
          </a:p>
          <a:p>
            <a:endParaRPr lang="es-ES" sz="2800" dirty="0"/>
          </a:p>
          <a:p>
            <a:r>
              <a:rPr lang="es-ES" sz="2800" dirty="0" err="1"/>
              <a:t>Essential</a:t>
            </a:r>
            <a:r>
              <a:rPr lang="es-ES" sz="2800" dirty="0"/>
              <a:t> </a:t>
            </a:r>
            <a:r>
              <a:rPr lang="es-ES" sz="2800" dirty="0" err="1"/>
              <a:t>Elevated</a:t>
            </a:r>
            <a:r>
              <a:rPr lang="es-ES" sz="2800" dirty="0"/>
              <a:t> – </a:t>
            </a:r>
          </a:p>
          <a:p>
            <a:r>
              <a:rPr lang="en-GB" sz="2800" dirty="0" err="1"/>
              <a:t>Recupera</a:t>
            </a:r>
            <a:r>
              <a:rPr lang="en-GB" sz="2800" dirty="0"/>
              <a:t> 2 million Tweets </a:t>
            </a:r>
            <a:r>
              <a:rPr lang="en-GB" sz="2800" dirty="0" err="1"/>
              <a:t>mensuales</a:t>
            </a:r>
            <a:endParaRPr lang="en-GB" sz="28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35E2E3E-B575-431A-9885-C9A85EB55B0A}"/>
              </a:ext>
            </a:extLst>
          </p:cNvPr>
          <p:cNvSpPr txBox="1">
            <a:spLocks/>
          </p:cNvSpPr>
          <p:nvPr/>
        </p:nvSpPr>
        <p:spPr>
          <a:xfrm>
            <a:off x="74720" y="18255"/>
            <a:ext cx="12117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a-ES">
                <a:latin typeface="Arial Black" panose="020B0A04020102020204" pitchFamily="34" charset="0"/>
              </a:rPr>
              <a:t>Formas de acceder a datos en Twitter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93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F40587D3-D2AB-4F49-9198-D3DCEBDC1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110" y="1520824"/>
            <a:ext cx="9947772" cy="4871737"/>
          </a:xfr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E43B47C-DA1A-4653-8087-8BBF86284440}"/>
              </a:ext>
            </a:extLst>
          </p:cNvPr>
          <p:cNvSpPr txBox="1"/>
          <p:nvPr/>
        </p:nvSpPr>
        <p:spPr>
          <a:xfrm>
            <a:off x="2792629" y="6308209"/>
            <a:ext cx="7084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https://developer.twitter.com/en/products/twitter-api/academic-research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A47A437-98C8-4B0D-943D-DD91E0905D8D}"/>
              </a:ext>
            </a:extLst>
          </p:cNvPr>
          <p:cNvSpPr txBox="1">
            <a:spLocks/>
          </p:cNvSpPr>
          <p:nvPr/>
        </p:nvSpPr>
        <p:spPr>
          <a:xfrm>
            <a:off x="74720" y="18255"/>
            <a:ext cx="12117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a-ES">
                <a:latin typeface="Arial Black" panose="020B0A04020102020204" pitchFamily="34" charset="0"/>
              </a:rPr>
              <a:t>Formas de acceder a datos en Twitter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1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37F4B0-3661-4CA5-86FF-5FAC4FE18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6897"/>
            <a:ext cx="10515600" cy="617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https://developer.twitter.com/en/portal/petition/academic/is-it-right-for-you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F49BF87-E6F7-4B20-9561-0B0BF61FF3C0}"/>
              </a:ext>
            </a:extLst>
          </p:cNvPr>
          <p:cNvSpPr txBox="1"/>
          <p:nvPr/>
        </p:nvSpPr>
        <p:spPr>
          <a:xfrm>
            <a:off x="838200" y="2196405"/>
            <a:ext cx="463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La dirección del formulario</a:t>
            </a:r>
            <a:endParaRPr lang="en-GB" sz="32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1BA9BD8-0DCA-4B41-A38D-1DAB097C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0" y="18255"/>
            <a:ext cx="12117280" cy="1325563"/>
          </a:xfrm>
        </p:spPr>
        <p:txBody>
          <a:bodyPr/>
          <a:lstStyle/>
          <a:p>
            <a:pPr algn="ctr"/>
            <a:r>
              <a:rPr lang="ca-ES" dirty="0" err="1">
                <a:latin typeface="Arial Black" panose="020B0A04020102020204" pitchFamily="34" charset="0"/>
              </a:rPr>
              <a:t>Formas</a:t>
            </a:r>
            <a:r>
              <a:rPr lang="ca-ES" dirty="0">
                <a:latin typeface="Arial Black" panose="020B0A04020102020204" pitchFamily="34" charset="0"/>
              </a:rPr>
              <a:t> de </a:t>
            </a:r>
            <a:r>
              <a:rPr lang="ca-ES" dirty="0" err="1">
                <a:latin typeface="Arial Black" panose="020B0A04020102020204" pitchFamily="34" charset="0"/>
              </a:rPr>
              <a:t>acceder</a:t>
            </a:r>
            <a:r>
              <a:rPr lang="ca-ES" dirty="0">
                <a:latin typeface="Arial Black" panose="020B0A04020102020204" pitchFamily="34" charset="0"/>
              </a:rPr>
              <a:t> a </a:t>
            </a:r>
            <a:r>
              <a:rPr lang="ca-ES" dirty="0" err="1">
                <a:latin typeface="Arial Black" panose="020B0A04020102020204" pitchFamily="34" charset="0"/>
              </a:rPr>
              <a:t>datos</a:t>
            </a:r>
            <a:r>
              <a:rPr lang="ca-ES" dirty="0">
                <a:latin typeface="Arial Black" panose="020B0A04020102020204" pitchFamily="34" charset="0"/>
              </a:rPr>
              <a:t> en </a:t>
            </a:r>
            <a:r>
              <a:rPr lang="ca-ES" dirty="0" err="1">
                <a:latin typeface="Arial Black" panose="020B0A04020102020204" pitchFamily="34" charset="0"/>
              </a:rPr>
              <a:t>Twitter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2B32342-C500-4166-8DE1-C5E0456D3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0" y="156519"/>
            <a:ext cx="12290287" cy="657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7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37F4B0-3661-4CA5-86FF-5FAC4FE18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43" y="1523999"/>
            <a:ext cx="10515600" cy="617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https://developer.twitter.com/en/portal/petition/academic/is-it-right-for-you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0811109-8E40-4793-AAB0-3DCD05768879}"/>
              </a:ext>
            </a:extLst>
          </p:cNvPr>
          <p:cNvSpPr txBox="1"/>
          <p:nvPr/>
        </p:nvSpPr>
        <p:spPr>
          <a:xfrm>
            <a:off x="1346238" y="2409894"/>
            <a:ext cx="949952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 dirty="0" err="1"/>
              <a:t>Rellenar</a:t>
            </a:r>
            <a:r>
              <a:rPr lang="ca-ES" sz="4000" dirty="0"/>
              <a:t> el </a:t>
            </a:r>
            <a:r>
              <a:rPr lang="ca-ES" sz="4000" dirty="0" err="1"/>
              <a:t>formulario</a:t>
            </a:r>
            <a:r>
              <a:rPr lang="ca-ES" sz="4000" dirty="0"/>
              <a:t> </a:t>
            </a:r>
            <a:r>
              <a:rPr lang="ca-ES" sz="4000" dirty="0">
                <a:sym typeface="Wingdings" panose="05000000000000000000" pitchFamily="2" charset="2"/>
              </a:rPr>
              <a:t> en </a:t>
            </a:r>
            <a:r>
              <a:rPr lang="ca-ES" sz="4000" dirty="0" err="1">
                <a:sym typeface="Wingdings" panose="05000000000000000000" pitchFamily="2" charset="2"/>
              </a:rPr>
              <a:t>inglés</a:t>
            </a:r>
            <a:endParaRPr lang="ca-ES" sz="4000" dirty="0">
              <a:sym typeface="Wingdings" panose="05000000000000000000" pitchFamily="2" charset="2"/>
            </a:endParaRPr>
          </a:p>
          <a:p>
            <a:endParaRPr lang="ca-ES" sz="4000" dirty="0">
              <a:sym typeface="Wingdings" panose="05000000000000000000" pitchFamily="2" charset="2"/>
            </a:endParaRPr>
          </a:p>
          <a:p>
            <a:r>
              <a:rPr lang="ca-ES" sz="4000" dirty="0">
                <a:sym typeface="Wingdings" panose="05000000000000000000" pitchFamily="2" charset="2"/>
              </a:rPr>
              <a:t>Esperar </a:t>
            </a:r>
            <a:r>
              <a:rPr lang="ca-ES" sz="4000" dirty="0" err="1">
                <a:sym typeface="Wingdings" panose="05000000000000000000" pitchFamily="2" charset="2"/>
              </a:rPr>
              <a:t>correo</a:t>
            </a:r>
            <a:r>
              <a:rPr lang="ca-ES" sz="4000" dirty="0">
                <a:sym typeface="Wingdings" panose="05000000000000000000" pitchFamily="2" charset="2"/>
              </a:rPr>
              <a:t> de </a:t>
            </a:r>
            <a:r>
              <a:rPr lang="ca-ES" sz="4000" dirty="0" err="1">
                <a:sym typeface="Wingdings" panose="05000000000000000000" pitchFamily="2" charset="2"/>
              </a:rPr>
              <a:t>verificación</a:t>
            </a:r>
            <a:endParaRPr lang="ca-ES" sz="4000" dirty="0">
              <a:sym typeface="Wingdings" panose="05000000000000000000" pitchFamily="2" charset="2"/>
            </a:endParaRPr>
          </a:p>
          <a:p>
            <a:endParaRPr lang="ca-ES" sz="4000" dirty="0">
              <a:sym typeface="Wingdings" panose="05000000000000000000" pitchFamily="2" charset="2"/>
            </a:endParaRPr>
          </a:p>
          <a:p>
            <a:r>
              <a:rPr lang="ca-ES" sz="4000" dirty="0" err="1">
                <a:sym typeface="Wingdings" panose="05000000000000000000" pitchFamily="2" charset="2"/>
              </a:rPr>
              <a:t>Acceder</a:t>
            </a:r>
            <a:r>
              <a:rPr lang="ca-ES" sz="4000" dirty="0">
                <a:sym typeface="Wingdings" panose="05000000000000000000" pitchFamily="2" charset="2"/>
              </a:rPr>
              <a:t> a los </a:t>
            </a:r>
            <a:r>
              <a:rPr lang="ca-ES" sz="4000" dirty="0" err="1">
                <a:sym typeface="Wingdings" panose="05000000000000000000" pitchFamily="2" charset="2"/>
              </a:rPr>
              <a:t>datos</a:t>
            </a:r>
            <a:r>
              <a:rPr lang="ca-ES" sz="4000" dirty="0">
                <a:sym typeface="Wingdings" panose="05000000000000000000" pitchFamily="2" charset="2"/>
              </a:rPr>
              <a:t>  TOKEN (</a:t>
            </a:r>
            <a:r>
              <a:rPr lang="ca-ES" sz="4000" dirty="0" err="1">
                <a:sym typeface="Wingdings" panose="05000000000000000000" pitchFamily="2" charset="2"/>
              </a:rPr>
              <a:t>Bearer</a:t>
            </a:r>
            <a:r>
              <a:rPr lang="ca-ES" sz="4000" dirty="0">
                <a:sym typeface="Wingdings" panose="05000000000000000000" pitchFamily="2" charset="2"/>
              </a:rPr>
              <a:t> </a:t>
            </a:r>
            <a:r>
              <a:rPr lang="ca-ES" sz="4000" dirty="0" err="1">
                <a:sym typeface="Wingdings" panose="05000000000000000000" pitchFamily="2" charset="2"/>
              </a:rPr>
              <a:t>Token</a:t>
            </a:r>
            <a:r>
              <a:rPr lang="ca-ES" sz="4000" dirty="0">
                <a:sym typeface="Wingdings" panose="05000000000000000000" pitchFamily="2" charset="2"/>
              </a:rPr>
              <a:t>)</a:t>
            </a:r>
            <a:endParaRPr lang="en-GB" sz="40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8CC4082-2C10-4843-83B5-C72ED1BD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0" y="18255"/>
            <a:ext cx="12117280" cy="1325563"/>
          </a:xfrm>
        </p:spPr>
        <p:txBody>
          <a:bodyPr/>
          <a:lstStyle/>
          <a:p>
            <a:pPr algn="ctr"/>
            <a:r>
              <a:rPr lang="ca-ES" dirty="0" err="1">
                <a:latin typeface="Arial Black" panose="020B0A04020102020204" pitchFamily="34" charset="0"/>
              </a:rPr>
              <a:t>Formas</a:t>
            </a:r>
            <a:r>
              <a:rPr lang="ca-ES" dirty="0">
                <a:latin typeface="Arial Black" panose="020B0A04020102020204" pitchFamily="34" charset="0"/>
              </a:rPr>
              <a:t> de </a:t>
            </a:r>
            <a:r>
              <a:rPr lang="ca-ES" dirty="0" err="1">
                <a:latin typeface="Arial Black" panose="020B0A04020102020204" pitchFamily="34" charset="0"/>
              </a:rPr>
              <a:t>acceder</a:t>
            </a:r>
            <a:r>
              <a:rPr lang="ca-ES" dirty="0">
                <a:latin typeface="Arial Black" panose="020B0A04020102020204" pitchFamily="34" charset="0"/>
              </a:rPr>
              <a:t> a </a:t>
            </a:r>
            <a:r>
              <a:rPr lang="ca-ES" dirty="0" err="1">
                <a:latin typeface="Arial Black" panose="020B0A04020102020204" pitchFamily="34" charset="0"/>
              </a:rPr>
              <a:t>datos</a:t>
            </a:r>
            <a:r>
              <a:rPr lang="ca-ES" dirty="0">
                <a:latin typeface="Arial Black" panose="020B0A04020102020204" pitchFamily="34" charset="0"/>
              </a:rPr>
              <a:t> en </a:t>
            </a:r>
            <a:r>
              <a:rPr lang="ca-ES" dirty="0" err="1">
                <a:latin typeface="Arial Black" panose="020B0A04020102020204" pitchFamily="34" charset="0"/>
              </a:rPr>
              <a:t>Twitter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30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398</Words>
  <Application>Microsoft Office PowerPoint</Application>
  <PresentationFormat>Panorámica</PresentationFormat>
  <Paragraphs>69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Wingdings</vt:lpstr>
      <vt:lpstr>Tema de Office</vt:lpstr>
      <vt:lpstr>Twitter académico con R. Por dónde empezar y para que me sirve</vt:lpstr>
      <vt:lpstr>Formas de acceder a datos en Twitter</vt:lpstr>
      <vt:lpstr>Proceso de trabajo</vt:lpstr>
      <vt:lpstr>Proceso de trabajo</vt:lpstr>
      <vt:lpstr>Presentación de PowerPoint</vt:lpstr>
      <vt:lpstr>Presentación de PowerPoint</vt:lpstr>
      <vt:lpstr>Formas de acceder a datos en Twitter</vt:lpstr>
      <vt:lpstr>Presentación de PowerPoint</vt:lpstr>
      <vt:lpstr>Formas de acceder a datos en Twitter</vt:lpstr>
      <vt:lpstr>Presentación de PowerPoint</vt:lpstr>
      <vt:lpstr>Presentación de PowerPoint</vt:lpstr>
      <vt:lpstr>Preparación</vt:lpstr>
      <vt:lpstr>Preparación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académico</dc:title>
  <dc:creator>Juanjo Boté</dc:creator>
  <cp:lastModifiedBy>Juanjo Boté</cp:lastModifiedBy>
  <cp:revision>4</cp:revision>
  <dcterms:created xsi:type="dcterms:W3CDTF">2022-01-27T18:27:58Z</dcterms:created>
  <dcterms:modified xsi:type="dcterms:W3CDTF">2022-01-28T11:23:07Z</dcterms:modified>
</cp:coreProperties>
</file>